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1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</p:sldIdLst>
  <p:sldSz cx="9144000" cy="6858000" type="screen4x3"/>
  <p:notesSz cx="6797675" cy="99250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1" d="100"/>
          <a:sy n="101" d="100"/>
        </p:scale>
        <p:origin x="-922" y="6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25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25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810A53-F8C2-45DA-9EF0-F07CFD2A422F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4399"/>
            <a:ext cx="5438140" cy="44662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7075"/>
            <a:ext cx="2945659" cy="4962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7075"/>
            <a:ext cx="2945659" cy="4962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5CF406-F914-407E-AC53-6341D4F78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8942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CF406-F914-407E-AC53-6341D4F78F0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640960" cy="4536504"/>
          </a:xfrm>
        </p:spPr>
        <p:txBody>
          <a:bodyPr>
            <a:normAutofit/>
          </a:bodyPr>
          <a:lstStyle/>
          <a:p>
            <a:endParaRPr lang="ru-RU" sz="2000" dirty="0" smtClean="0"/>
          </a:p>
          <a:p>
            <a:endParaRPr lang="ru-RU" sz="20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60168622"/>
              </p:ext>
            </p:extLst>
          </p:nvPr>
        </p:nvGraphicFramePr>
        <p:xfrm>
          <a:off x="395536" y="28431"/>
          <a:ext cx="8496944" cy="6403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6984776"/>
              </a:tblGrid>
              <a:tr h="520412"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3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Взрослая поликлиника  </a:t>
                      </a:r>
                      <a:endParaRPr lang="ru-RU" sz="3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73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 </a:t>
                      </a:r>
                      <a:r>
                        <a:rPr lang="ru-RU" sz="18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каб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946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Регистратура взрослая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946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101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946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102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Энцефалограмма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946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103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Участок для утилизации медицинских отходов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94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104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Регистратура детская. Администратор. Прикрепление населения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946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105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Административно-хозяйственная часть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946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106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Флюорография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946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107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Выдача ответов флюорографии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946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108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Смотровой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кабинет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946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109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Процедурный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кабинет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946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110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Кабинет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диспансеризации и профилактических осмотров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946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111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Колл-центр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(вызов врача на дом, запись к специалистам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946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113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Кабинет процедурный по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направлению врачей специалистов и забор крови из пальца у детей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735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120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Кабинет неотложной помощи взрослому населению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640960" cy="4536504"/>
          </a:xfrm>
        </p:spPr>
        <p:txBody>
          <a:bodyPr>
            <a:normAutofit/>
          </a:bodyPr>
          <a:lstStyle/>
          <a:p>
            <a:endParaRPr lang="ru-RU" sz="2000" dirty="0" smtClean="0"/>
          </a:p>
          <a:p>
            <a:endParaRPr lang="ru-RU" sz="20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1520" y="116631"/>
          <a:ext cx="8568952" cy="658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50216"/>
                <a:gridCol w="2118736"/>
              </a:tblGrid>
              <a:tr h="512493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Детская поликлиника </a:t>
                      </a:r>
                      <a:endParaRPr lang="ru-RU" sz="28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1906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 </a:t>
                      </a:r>
                      <a:r>
                        <a:rPr lang="ru-RU" sz="2000" b="1" kern="12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каб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1906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Прием педиатра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220-222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1906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Прием педиатра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226-228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1906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Кабинет иммунопрофилактики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1906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Старшая медицинская сестра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1906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Процедурный кабинет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1906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Прививочный кабинет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224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1906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Заместитель главного</a:t>
                      </a:r>
                      <a:r>
                        <a:rPr lang="ru-RU" sz="2000" b="1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врача по детству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229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2493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Взрослая поликлиника</a:t>
                      </a:r>
                      <a:endParaRPr lang="ru-RU" sz="28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ru-RU" sz="20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1906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Выписка больничных листов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200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1906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Терапевт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216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1906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Терапевт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217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1906">
                <a:tc gridSpan="2"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Санитарная комната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1906">
                <a:tc gridSpan="2"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Туалет для посетителей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1906">
                <a:tc gridSpan="2"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Запасный выход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640960" cy="4536504"/>
          </a:xfrm>
        </p:spPr>
        <p:txBody>
          <a:bodyPr>
            <a:normAutofit/>
          </a:bodyPr>
          <a:lstStyle/>
          <a:p>
            <a:endParaRPr lang="ru-RU" sz="2000" dirty="0" smtClean="0"/>
          </a:p>
          <a:p>
            <a:endParaRPr lang="ru-RU" sz="20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58921940"/>
              </p:ext>
            </p:extLst>
          </p:nvPr>
        </p:nvGraphicFramePr>
        <p:xfrm>
          <a:off x="323528" y="188639"/>
          <a:ext cx="8496944" cy="6480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6984776"/>
              </a:tblGrid>
              <a:tr h="670418"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36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Взрослая поликлиника </a:t>
                      </a:r>
                      <a:endParaRPr lang="ru-RU" sz="36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50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 </a:t>
                      </a:r>
                      <a:r>
                        <a:rPr lang="ru-RU" sz="2000" b="1" kern="12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каб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50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207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Заведующая</a:t>
                      </a:r>
                      <a:r>
                        <a:rPr lang="ru-RU" sz="2000" b="1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1 терапевтическим отделением, старшая м/с</a:t>
                      </a:r>
                      <a:endParaRPr lang="ru-RU" sz="2000" b="1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502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212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Заведующая</a:t>
                      </a:r>
                      <a:r>
                        <a:rPr lang="ru-RU" sz="2000" b="1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2 терапевтическим отделением, старшая м/с</a:t>
                      </a:r>
                      <a:endParaRPr lang="ru-RU" sz="2000" b="1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502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215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Главная</a:t>
                      </a:r>
                      <a:r>
                        <a:rPr lang="ru-RU" sz="2000" b="1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медсестра</a:t>
                      </a:r>
                      <a:endParaRPr lang="ru-RU" sz="2000" b="1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502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202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Прививочный</a:t>
                      </a:r>
                      <a:r>
                        <a:rPr lang="ru-RU" sz="2000" b="1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кабинет</a:t>
                      </a: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502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210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Манипуляционный</a:t>
                      </a:r>
                      <a:r>
                        <a:rPr lang="ru-RU" sz="2000" b="1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кабинет</a:t>
                      </a: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502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211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Процедурный</a:t>
                      </a:r>
                      <a:r>
                        <a:rPr lang="ru-RU" sz="2000" b="1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кабинет</a:t>
                      </a:r>
                      <a:endParaRPr lang="ru-RU" sz="2000" b="1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502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201,</a:t>
                      </a:r>
                      <a:r>
                        <a:rPr lang="ru-RU" sz="2000" b="1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205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Врач</a:t>
                      </a:r>
                      <a:r>
                        <a:rPr lang="ru-RU" sz="2000" b="1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общей практики (семейный врач)</a:t>
                      </a:r>
                      <a:endParaRPr lang="ru-RU" sz="2000" b="1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502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213,</a:t>
                      </a:r>
                      <a:r>
                        <a:rPr lang="ru-RU" sz="2000" b="1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214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Врач</a:t>
                      </a:r>
                      <a:r>
                        <a:rPr lang="ru-RU" sz="2000" b="1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общей практики (семейный врач)</a:t>
                      </a:r>
                      <a:endParaRPr lang="ru-RU" sz="2000" b="1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502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203,</a:t>
                      </a:r>
                      <a:r>
                        <a:rPr lang="ru-RU" sz="2000" b="1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204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Врач</a:t>
                      </a:r>
                      <a:r>
                        <a:rPr lang="ru-RU" sz="2000" b="1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терапевт</a:t>
                      </a:r>
                      <a:endParaRPr lang="ru-RU" sz="2000" b="1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502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206,</a:t>
                      </a:r>
                      <a:r>
                        <a:rPr lang="ru-RU" sz="2000" b="1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208,209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Врач</a:t>
                      </a:r>
                      <a:r>
                        <a:rPr lang="ru-RU" sz="2000" b="1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терапевт</a:t>
                      </a:r>
                      <a:endParaRPr lang="ru-RU" sz="2000" b="1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5021"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Туалет для посетителей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5021"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Санитарная комната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5021"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Запасный выход (лестница)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640960" cy="4536504"/>
          </a:xfrm>
        </p:spPr>
        <p:txBody>
          <a:bodyPr>
            <a:normAutofit/>
          </a:bodyPr>
          <a:lstStyle/>
          <a:p>
            <a:endParaRPr lang="ru-RU" sz="2000" dirty="0" smtClean="0"/>
          </a:p>
          <a:p>
            <a:endParaRPr lang="ru-RU" sz="20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67544" y="1556792"/>
          <a:ext cx="8136904" cy="30835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40300"/>
                <a:gridCol w="1196604"/>
              </a:tblGrid>
              <a:tr h="596893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2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да</a:t>
                      </a:r>
                      <a:endParaRPr lang="ru-RU" sz="28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 </a:t>
                      </a:r>
                      <a:r>
                        <a:rPr lang="ru-RU" sz="2800" b="1" kern="12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каб</a:t>
                      </a:r>
                      <a:endParaRPr lang="ru-RU" sz="28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96893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Клинико-диагностическая лаборатория Забор анализов</a:t>
                      </a:r>
                      <a:endParaRPr lang="ru-RU" sz="28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317</a:t>
                      </a:r>
                      <a:endParaRPr lang="ru-RU" sz="28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96893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2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Отделение</a:t>
                      </a:r>
                      <a:r>
                        <a:rPr lang="ru-RU" sz="2800" b="1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платных услуг</a:t>
                      </a:r>
                      <a:endParaRPr lang="ru-RU" sz="28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313,</a:t>
                      </a:r>
                    </a:p>
                    <a:p>
                      <a:pPr marL="0" algn="ctr" defTabSz="914400" rtl="0" eaLnBrk="1" latinLnBrk="0" hangingPunct="1"/>
                      <a:r>
                        <a:rPr lang="ru-RU" sz="2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314</a:t>
                      </a:r>
                      <a:endParaRPr lang="ru-RU" sz="28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96893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2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Служебное помещение</a:t>
                      </a:r>
                      <a:endParaRPr lang="ru-RU" sz="28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300</a:t>
                      </a:r>
                      <a:endParaRPr lang="ru-RU" sz="28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640960" cy="4536504"/>
          </a:xfrm>
        </p:spPr>
        <p:txBody>
          <a:bodyPr>
            <a:normAutofit/>
          </a:bodyPr>
          <a:lstStyle/>
          <a:p>
            <a:endParaRPr lang="ru-RU" sz="2000" dirty="0" smtClean="0"/>
          </a:p>
          <a:p>
            <a:endParaRPr lang="ru-RU" sz="20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98556158"/>
              </p:ext>
            </p:extLst>
          </p:nvPr>
        </p:nvGraphicFramePr>
        <p:xfrm>
          <a:off x="467544" y="260655"/>
          <a:ext cx="8280919" cy="5704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3052"/>
                <a:gridCol w="6887867"/>
              </a:tblGrid>
              <a:tr h="709578"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36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Взрослая поликлиника </a:t>
                      </a:r>
                      <a:endParaRPr lang="ru-RU" sz="36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62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 </a:t>
                      </a:r>
                      <a:r>
                        <a:rPr lang="ru-RU" sz="2000" b="1" kern="12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каб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62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301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Ортопед, уролог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623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302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Кабинет предварительной записи на ЛФК, логопед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623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303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Профилактические осмотры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623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304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Эндоскопический кабинет, старшая медсестра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623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305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Заведующий хирургическим отделением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623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306</a:t>
                      </a:r>
                      <a:r>
                        <a:rPr lang="ru-RU" sz="2000" b="1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- 308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Хирург, онколог (перевязочная)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623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309 - 310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Травматолог (перевязочная)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623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311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Гипсовая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6238"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Санитарная комната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6238"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Служебное</a:t>
                      </a:r>
                      <a:r>
                        <a:rPr lang="ru-RU" sz="2000" b="1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помещение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6238"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Запасный </a:t>
                      </a: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выход (лестница)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640960" cy="4536504"/>
          </a:xfrm>
        </p:spPr>
        <p:txBody>
          <a:bodyPr>
            <a:normAutofit/>
          </a:bodyPr>
          <a:lstStyle/>
          <a:p>
            <a:endParaRPr lang="ru-RU" sz="2000" dirty="0" smtClean="0"/>
          </a:p>
          <a:p>
            <a:endParaRPr lang="ru-RU" sz="20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21666430"/>
              </p:ext>
            </p:extLst>
          </p:nvPr>
        </p:nvGraphicFramePr>
        <p:xfrm>
          <a:off x="323528" y="764704"/>
          <a:ext cx="8352928" cy="50915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36482"/>
                <a:gridCol w="1216446"/>
              </a:tblGrid>
              <a:tr h="518355"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36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Взрослая поликлиника </a:t>
                      </a:r>
                      <a:endParaRPr lang="ru-RU" sz="36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8355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ru-RU" sz="20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 </a:t>
                      </a:r>
                      <a:r>
                        <a:rPr lang="ru-RU" sz="2400" b="1" kern="12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каб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8355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Отделение медицинской профилактики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414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8355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Врач отоларинголог (ЛОР)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415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8355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Физиотерапевтический кабинет (детский)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416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8355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Физиотерапевтический кабинет (взрослый)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417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8355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Кабинет теплолечения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418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8355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Учебно-методический кабинет, 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старшая медсестра 3 терапевтическое отделение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8355">
                <a:tc gridSpan="2"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Запасный </a:t>
                      </a:r>
                      <a:r>
                        <a:rPr lang="ru-RU" sz="2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выход (лестница)</a:t>
                      </a:r>
                      <a:endParaRPr lang="ru-RU" sz="28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640960" cy="4536504"/>
          </a:xfrm>
        </p:spPr>
        <p:txBody>
          <a:bodyPr>
            <a:normAutofit/>
          </a:bodyPr>
          <a:lstStyle/>
          <a:p>
            <a:endParaRPr lang="ru-RU" sz="2000" dirty="0" smtClean="0"/>
          </a:p>
          <a:p>
            <a:endParaRPr lang="ru-RU" sz="20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67741541"/>
              </p:ext>
            </p:extLst>
          </p:nvPr>
        </p:nvGraphicFramePr>
        <p:xfrm>
          <a:off x="395536" y="188643"/>
          <a:ext cx="8319868" cy="64133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0719"/>
                <a:gridCol w="6979149"/>
              </a:tblGrid>
              <a:tr h="926967"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4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Взрослая</a:t>
                      </a:r>
                      <a:r>
                        <a:rPr lang="ru-RU" sz="4400" b="1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поликлиника </a:t>
                      </a:r>
                      <a:endParaRPr lang="ru-RU" sz="4400" b="1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882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 </a:t>
                      </a:r>
                      <a:r>
                        <a:rPr lang="ru-RU" sz="1800" b="1" kern="12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каб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88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401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Врач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кардиолог,  гастроэнтеролог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951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402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Врач</a:t>
                      </a:r>
                      <a:r>
                        <a:rPr lang="ru-RU" sz="1800" b="1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эндокринолог</a:t>
                      </a:r>
                      <a:endParaRPr lang="ru-RU" sz="1800" b="1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882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403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Кабинет</a:t>
                      </a:r>
                      <a:r>
                        <a:rPr lang="ru-RU" sz="1800" b="1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ультразвуковой диагностики</a:t>
                      </a:r>
                      <a:endParaRPr lang="ru-RU" sz="1800" b="1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882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404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Врач</a:t>
                      </a:r>
                      <a:r>
                        <a:rPr lang="ru-RU" sz="1800" b="1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невролог</a:t>
                      </a:r>
                      <a:endParaRPr lang="ru-RU" sz="1800" b="1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882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405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b="1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882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406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Врач</a:t>
                      </a:r>
                      <a:r>
                        <a:rPr lang="ru-RU" sz="1800" b="1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травматолог</a:t>
                      </a:r>
                      <a:r>
                        <a:rPr lang="ru-RU" sz="1800" b="1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(детский)</a:t>
                      </a:r>
                      <a:endParaRPr lang="ru-RU" sz="1800" b="1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882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407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b="1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882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408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Врач</a:t>
                      </a:r>
                      <a:r>
                        <a:rPr lang="ru-RU" sz="1800" b="1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офтальмолог</a:t>
                      </a:r>
                      <a:endParaRPr lang="ru-RU" sz="1800" b="1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882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409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Психолог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882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410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b="1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882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411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Кабинет</a:t>
                      </a:r>
                      <a:r>
                        <a:rPr lang="ru-RU" sz="1800" b="1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функциональной диагностики. ЭКГ</a:t>
                      </a:r>
                      <a:endParaRPr lang="ru-RU" sz="1800" b="1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882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413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Заведующая, </a:t>
                      </a:r>
                      <a:r>
                        <a:rPr lang="ru-RU" sz="1800" b="1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3 терапевтическим</a:t>
                      </a: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отделением. Врач невролог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8924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Туалет для посетителей</a:t>
                      </a:r>
                      <a:endParaRPr lang="ru-RU" sz="16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077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Запасный </a:t>
                      </a: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выход (лестница)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640960" cy="4536504"/>
          </a:xfrm>
        </p:spPr>
        <p:txBody>
          <a:bodyPr>
            <a:normAutofit/>
          </a:bodyPr>
          <a:lstStyle/>
          <a:p>
            <a:endParaRPr lang="ru-RU" sz="2000" dirty="0" smtClean="0"/>
          </a:p>
          <a:p>
            <a:endParaRPr lang="ru-RU" sz="20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20254248"/>
              </p:ext>
            </p:extLst>
          </p:nvPr>
        </p:nvGraphicFramePr>
        <p:xfrm>
          <a:off x="323528" y="260654"/>
          <a:ext cx="8568952" cy="5762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0680"/>
                <a:gridCol w="6988272"/>
              </a:tblGrid>
              <a:tr h="46649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 </a:t>
                      </a:r>
                      <a:r>
                        <a:rPr lang="ru-RU" sz="2400" b="1" kern="12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каб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649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501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Организационно-методический </a:t>
                      </a: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кабинет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649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502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Контрактная служба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649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504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Заведующий отделением лучевой диагностики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649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505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УЗИ - диагностика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649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506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Кабинет </a:t>
                      </a:r>
                      <a:r>
                        <a:rPr lang="ru-RU" sz="1800" b="1" kern="12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иммунорофилактики</a:t>
                      </a: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выдача справок о прививках, Инфекционист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649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507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Эпидемиолог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649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508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КИЗ, забор анализов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649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509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Планово-экономический отдел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649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510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Рентгенография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649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511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Рентгенография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1416"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Запасный </a:t>
                      </a: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выход (лестница)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10108498"/>
              </p:ext>
            </p:extLst>
          </p:nvPr>
        </p:nvGraphicFramePr>
        <p:xfrm>
          <a:off x="467544" y="476672"/>
          <a:ext cx="8280920" cy="5884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81952"/>
                <a:gridCol w="1298968"/>
              </a:tblGrid>
              <a:tr h="29616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 </a:t>
                      </a:r>
                      <a:r>
                        <a:rPr lang="ru-RU" sz="2000" b="1" kern="12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каб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346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Кабинет статистики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500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346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Заместитель главного врача по экспертизе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512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346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Заместитель главного врача лечебной части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513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346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Заведующий организационно-методическим  отделением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514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346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Зал лечебной физкультуры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515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346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Отдел автоматизированных систем</a:t>
                      </a:r>
                      <a:r>
                        <a:rPr lang="ru-RU" sz="2000" b="1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управления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516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346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Актовый зал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517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346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Отдел кадров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346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Заместитель главного врача по экономическим вопросам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346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Главный врач, секретарь главного врача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346">
                <a:tc gridSpan="2"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Служебный туалет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ru-RU" sz="20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346">
                <a:tc gridSpan="2"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Запасный </a:t>
                      </a: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выход (лестница)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858</TotalTime>
  <Words>468</Words>
  <Application>Microsoft Office PowerPoint</Application>
  <PresentationFormat>Экран (4:3)</PresentationFormat>
  <Paragraphs>197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Схема расположения кабинетов поликлиники  1 этаж</dc:title>
  <dc:creator>Пользователь</dc:creator>
  <cp:lastModifiedBy>Moiseeva</cp:lastModifiedBy>
  <cp:revision>99</cp:revision>
  <cp:lastPrinted>2020-01-16T05:48:42Z</cp:lastPrinted>
  <dcterms:created xsi:type="dcterms:W3CDTF">2018-07-23T11:33:56Z</dcterms:created>
  <dcterms:modified xsi:type="dcterms:W3CDTF">2020-05-28T08:25:54Z</dcterms:modified>
</cp:coreProperties>
</file>